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ccordion Black" charset="-128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Helvetica World Bold" charset="-12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866" autoAdjust="0"/>
  </p:normalViewPr>
  <p:slideViewPr>
    <p:cSldViewPr>
      <p:cViewPr varScale="1">
        <p:scale>
          <a:sx n="30" d="100"/>
          <a:sy n="30" d="100"/>
        </p:scale>
        <p:origin x="-1456" y="-1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4004186" y="-2600674"/>
            <a:ext cx="14777046" cy="15720261"/>
          </a:xfrm>
          <a:custGeom>
            <a:avLst/>
            <a:gdLst/>
            <a:ahLst/>
            <a:cxnLst/>
            <a:rect l="l" t="t" r="r" b="b"/>
            <a:pathLst>
              <a:path w="14777046" h="15720261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80080"/>
            <a:ext cx="15940139" cy="520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8"/>
              </a:lnSpc>
            </a:pPr>
            <a:r>
              <a:rPr lang="en-US" sz="7434" dirty="0" smtClean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The Internet Testing Project</a:t>
            </a:r>
            <a:endParaRPr lang="en-US" sz="7434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  <a:p>
            <a:pPr algn="l">
              <a:lnSpc>
                <a:spcPts val="10408"/>
              </a:lnSpc>
              <a:spcBef>
                <a:spcPct val="0"/>
              </a:spcBef>
            </a:pPr>
            <a:endParaRPr lang="en-US" sz="7434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  <a:p>
            <a:pPr algn="l">
              <a:lnSpc>
                <a:spcPts val="10408"/>
              </a:lnSpc>
              <a:spcBef>
                <a:spcPct val="0"/>
              </a:spcBef>
            </a:pPr>
            <a:endParaRPr lang="en-US" sz="7434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  <a:p>
            <a:pPr algn="l">
              <a:lnSpc>
                <a:spcPts val="10408"/>
              </a:lnSpc>
              <a:spcBef>
                <a:spcPct val="0"/>
              </a:spcBef>
            </a:pPr>
            <a:endParaRPr lang="en-US" sz="7434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8200" y="2654390"/>
            <a:ext cx="12055798" cy="85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</a:t>
            </a:r>
          </a:p>
          <a:p>
            <a:pPr algn="l">
              <a:lnSpc>
                <a:spcPts val="4798"/>
              </a:lnSpc>
            </a:pP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1-Mohamed 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Hazem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Hamdy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Sharara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      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2-Nourhan Sayed Ahmed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Fahmy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  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3-Abdullah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hmed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boelmagd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   4-Donia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tef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aamoun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ahmoud</a:t>
            </a:r>
          </a:p>
          <a:p>
            <a:pPr algn="l">
              <a:lnSpc>
                <a:spcPts val="4798"/>
              </a:lnSpc>
            </a:pP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5-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abiba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ahmoud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brahim</a:t>
            </a:r>
          </a:p>
          <a:p>
            <a:pPr algn="l">
              <a:lnSpc>
                <a:spcPts val="4798"/>
              </a:lnSpc>
            </a:pP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6-Alaa </a:t>
            </a:r>
            <a:r>
              <a:rPr lang="en-US" sz="3427" b="1" spc="685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ohamed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awzy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27" b="1" spc="685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</a:t>
            </a:r>
            <a:r>
              <a:rPr lang="en-US" sz="3427" b="1" spc="685" dirty="0" err="1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ishk</a:t>
            </a:r>
            <a:r>
              <a:rPr lang="en-US" sz="3427" b="1" spc="685" dirty="0" smtClean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</a:t>
            </a: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4798"/>
              </a:lnSpc>
              <a:spcBef>
                <a:spcPct val="0"/>
              </a:spcBef>
            </a:pPr>
            <a:endParaRPr lang="en-US" sz="3427" b="1" spc="685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3" name="Freeform 3"/>
          <p:cNvSpPr/>
          <p:nvPr/>
        </p:nvSpPr>
        <p:spPr>
          <a:xfrm>
            <a:off x="5334000" y="-2247900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4" name="Freeform 4"/>
          <p:cNvSpPr/>
          <p:nvPr/>
        </p:nvSpPr>
        <p:spPr>
          <a:xfrm>
            <a:off x="10537077" y="3009900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16409" y="762790"/>
            <a:ext cx="14528391" cy="183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13"/>
              </a:lnSpc>
              <a:spcBef>
                <a:spcPct val="0"/>
              </a:spcBef>
            </a:pPr>
            <a:r>
              <a:rPr lang="en-US" sz="8000" b="1" dirty="0" smtClean="0"/>
              <a:t>Challenges &amp; Lessons Learned</a:t>
            </a:r>
            <a:endParaRPr lang="en-US" sz="880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1149144" y="3695700"/>
            <a:ext cx="14528391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Sync issues with dynamic content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Timeout handling with Selenium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Importance of clear test documentation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Collaboration between manual &amp; automation testers</a:t>
            </a:r>
          </a:p>
          <a:p>
            <a:pPr>
              <a:lnSpc>
                <a:spcPts val="16113"/>
              </a:lnSpc>
              <a:spcBef>
                <a:spcPct val="0"/>
              </a:spcBef>
            </a:pPr>
            <a:endParaRPr lang="en-US" sz="880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1833708"/>
            <a:ext cx="18288000" cy="1212070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3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3"/>
          <p:cNvSpPr/>
          <p:nvPr/>
        </p:nvSpPr>
        <p:spPr>
          <a:xfrm>
            <a:off x="3066265" y="-2247900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6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12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16409" y="762790"/>
            <a:ext cx="14528391" cy="183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113"/>
              </a:lnSpc>
              <a:spcBef>
                <a:spcPct val="0"/>
              </a:spcBef>
            </a:pPr>
            <a:r>
              <a:rPr lang="en-US" sz="8800" b="1" dirty="0"/>
              <a:t>Conclusion</a:t>
            </a:r>
            <a:endParaRPr lang="en-US" sz="880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700" y="3309793"/>
            <a:ext cx="14528391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5400" dirty="0" smtClean="0"/>
              <a:t>Covered </a:t>
            </a:r>
            <a:r>
              <a:rPr lang="en-US" sz="5400" dirty="0"/>
              <a:t>both Manual &amp; Automation Testing lifecycle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Delivered complete test suite and bug report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Boosted testing efficiency with automation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5400" dirty="0"/>
              <a:t>Gained deep understanding of UI testing</a:t>
            </a:r>
          </a:p>
          <a:p>
            <a:pPr>
              <a:lnSpc>
                <a:spcPts val="16113"/>
              </a:lnSpc>
              <a:spcBef>
                <a:spcPct val="0"/>
              </a:spcBef>
            </a:pPr>
            <a:endParaRPr lang="en-US" sz="880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</p:spTree>
    <p:extLst>
      <p:ext uri="{BB962C8B-B14F-4D97-AF65-F5344CB8AC3E}">
        <p14:creationId xmlns:p14="http://schemas.microsoft.com/office/powerpoint/2010/main" val="23505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2"/>
          <p:cNvSpPr/>
          <p:nvPr/>
        </p:nvSpPr>
        <p:spPr>
          <a:xfrm>
            <a:off x="3695216" y="-2929365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6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12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5"/>
          <p:cNvSpPr txBox="1"/>
          <p:nvPr/>
        </p:nvSpPr>
        <p:spPr>
          <a:xfrm>
            <a:off x="1028700" y="1701019"/>
            <a:ext cx="9563100" cy="3442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7200" b="1" dirty="0"/>
              <a:t>“Thank you for your attention! Any questions?</a:t>
            </a:r>
            <a:endParaRPr lang="en-US" sz="660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</p:spTree>
    <p:extLst>
      <p:ext uri="{BB962C8B-B14F-4D97-AF65-F5344CB8AC3E}">
        <p14:creationId xmlns:p14="http://schemas.microsoft.com/office/powerpoint/2010/main" val="108017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6236709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smtClean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Project Overview</a:t>
            </a:r>
            <a:endParaRPr lang="en-US" sz="6520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2805719"/>
            <a:ext cx="9717646" cy="377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Testing a demo web application that includes real-world UI elements.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Purpose: Practice and validate both </a:t>
            </a:r>
            <a:r>
              <a:rPr lang="en-US" sz="3600" b="1" dirty="0"/>
              <a:t>manual</a:t>
            </a:r>
            <a:r>
              <a:rPr lang="en-US" sz="3600" dirty="0"/>
              <a:t> and </a:t>
            </a:r>
            <a:r>
              <a:rPr lang="en-US" sz="3600" b="1" dirty="0"/>
              <a:t>automated</a:t>
            </a:r>
            <a:r>
              <a:rPr lang="en-US" sz="3600" dirty="0"/>
              <a:t> testing skills.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Tools: Browser, Excel (Manual) &amp; Java, Selenium, </a:t>
            </a:r>
            <a:r>
              <a:rPr lang="en-US" sz="3600" dirty="0" err="1"/>
              <a:t>TestNG</a:t>
            </a:r>
            <a:r>
              <a:rPr lang="en-US" sz="3600" dirty="0"/>
              <a:t> (Automation)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7810500" cy="108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Manual Testing Scope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3573" y="3082766"/>
            <a:ext cx="10477520" cy="496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Functional Testing:</a:t>
            </a:r>
          </a:p>
          <a:p>
            <a:pPr lvl="1"/>
            <a:r>
              <a:rPr lang="en-US" sz="2800" dirty="0"/>
              <a:t>Login / Forgot Password</a:t>
            </a:r>
          </a:p>
          <a:p>
            <a:pPr lvl="1"/>
            <a:r>
              <a:rPr lang="en-US" sz="2800" dirty="0"/>
              <a:t>Dropdowns, Checkboxes, Alerts</a:t>
            </a:r>
          </a:p>
          <a:p>
            <a:pPr lvl="1"/>
            <a:r>
              <a:rPr lang="en-US" sz="2800" dirty="0"/>
              <a:t>File Upload/Download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Non-Functional Testing:</a:t>
            </a:r>
          </a:p>
          <a:p>
            <a:pPr lvl="1"/>
            <a:r>
              <a:rPr lang="en-US" sz="2800" dirty="0"/>
              <a:t>Performance (Response Time)</a:t>
            </a:r>
          </a:p>
          <a:p>
            <a:pPr lvl="1"/>
            <a:r>
              <a:rPr lang="en-US" sz="2800" dirty="0"/>
              <a:t>Usability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Deliverables:</a:t>
            </a:r>
          </a:p>
          <a:p>
            <a:pPr lvl="1"/>
            <a:r>
              <a:rPr lang="en-US" sz="2800" dirty="0"/>
              <a:t>✅ Excel Sheet with Test Cases</a:t>
            </a:r>
          </a:p>
          <a:p>
            <a:pPr lvl="1"/>
            <a:r>
              <a:rPr lang="en-US" sz="2800" dirty="0"/>
              <a:t>✅ Bug Report</a:t>
            </a:r>
          </a:p>
          <a:p>
            <a:pPr algn="l">
              <a:lnSpc>
                <a:spcPts val="5066"/>
              </a:lnSpc>
            </a:pPr>
            <a:endParaRPr lang="en-US" sz="3618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82" y="-233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2400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9105900" cy="108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Test Case Design (Manual)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9600" y="2019300"/>
            <a:ext cx="1047752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3600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3600" b="1" dirty="0" smtClean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600" dirty="0"/>
              <a:t>Sample Test </a:t>
            </a:r>
            <a:r>
              <a:rPr lang="en-US" sz="3600" dirty="0" smtClean="0"/>
              <a:t>Case:</a:t>
            </a:r>
            <a:endParaRPr lang="en-US" sz="3600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17412"/>
              </p:ext>
            </p:extLst>
          </p:nvPr>
        </p:nvGraphicFramePr>
        <p:xfrm>
          <a:off x="921774" y="3238500"/>
          <a:ext cx="8229600" cy="7315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Test Case ID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TC_001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with blank username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error message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5"/>
          <p:cNvSpPr txBox="1"/>
          <p:nvPr/>
        </p:nvSpPr>
        <p:spPr>
          <a:xfrm>
            <a:off x="737419" y="4402899"/>
            <a:ext cx="10477520" cy="185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3600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dirty="0"/>
              <a:t>Priority &amp; Severity Mapping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Regression &amp; Confirmation Testing</a:t>
            </a:r>
          </a:p>
          <a:p>
            <a:pPr marL="269874" lvl="1">
              <a:lnSpc>
                <a:spcPts val="3499"/>
              </a:lnSpc>
            </a:pPr>
            <a:endParaRPr lang="en-US" sz="5400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4953000" y="1231193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2517727"/>
            <a:ext cx="7150565" cy="5629445"/>
          </a:xfrm>
          <a:custGeom>
            <a:avLst/>
            <a:gdLst/>
            <a:ahLst/>
            <a:cxnLst/>
            <a:rect l="l" t="t" r="r" b="b"/>
            <a:pathLst>
              <a:path w="7150565" h="5629445">
                <a:moveTo>
                  <a:pt x="0" y="0"/>
                </a:moveTo>
                <a:lnTo>
                  <a:pt x="7150565" y="0"/>
                </a:lnTo>
                <a:lnTo>
                  <a:pt x="7150565" y="5629445"/>
                </a:lnTo>
                <a:lnTo>
                  <a:pt x="0" y="562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028700" y="647700"/>
            <a:ext cx="8724900" cy="108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Bug Reporting (</a:t>
            </a:r>
            <a:r>
              <a:rPr lang="en-US" sz="6600" b="1" dirty="0" smtClean="0"/>
              <a:t>Manual</a:t>
            </a:r>
            <a:r>
              <a:rPr lang="en-US" sz="6600" dirty="0" smtClean="0"/>
              <a:t>)</a:t>
            </a:r>
            <a:endParaRPr lang="en-US" sz="6520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2755900"/>
            <a:ext cx="7505700" cy="3403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Tool used: Excel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Bug Details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Bug ID, Summary, Steps to Reproduce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Expected </a:t>
            </a:r>
            <a:r>
              <a:rPr lang="en-US" sz="3200" dirty="0" err="1" smtClean="0"/>
              <a:t>Vs</a:t>
            </a:r>
            <a:r>
              <a:rPr lang="en-US" sz="3200" dirty="0" smtClean="0"/>
              <a:t> </a:t>
            </a:r>
            <a:r>
              <a:rPr lang="en-US" sz="3200" dirty="0"/>
              <a:t>Actual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Severity &amp; Priority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Status: Open / Fixed / Retested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491225" y="2663082"/>
            <a:ext cx="7709404" cy="6125472"/>
          </a:xfrm>
          <a:custGeom>
            <a:avLst/>
            <a:gdLst/>
            <a:ahLst/>
            <a:cxnLst/>
            <a:rect l="l" t="t" r="r" b="b"/>
            <a:pathLst>
              <a:path w="7709404" h="6125472">
                <a:moveTo>
                  <a:pt x="0" y="0"/>
                </a:moveTo>
                <a:lnTo>
                  <a:pt x="7709404" y="0"/>
                </a:lnTo>
                <a:lnTo>
                  <a:pt x="7709404" y="6125472"/>
                </a:lnTo>
                <a:lnTo>
                  <a:pt x="0" y="6125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028700" y="771525"/>
            <a:ext cx="97155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Automation Testing Setup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2755900"/>
            <a:ext cx="7734300" cy="532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Language: Java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Tools</a:t>
            </a:r>
            <a:r>
              <a:rPr lang="en-US" sz="3600" dirty="0" smtClean="0"/>
              <a:t>: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Selenium </a:t>
            </a:r>
            <a:r>
              <a:rPr lang="en-US" sz="3600" dirty="0" err="1"/>
              <a:t>WebDriver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TestNG</a:t>
            </a:r>
            <a:r>
              <a:rPr lang="en-US" sz="3600" dirty="0"/>
              <a:t> (for test execution)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Maven (dependency management)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Page Object Model design pattern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IDE: Eclipse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/>
              <a:t>Browser: Chrome</a:t>
            </a:r>
          </a:p>
          <a:p>
            <a:pPr marL="269874" lvl="1" algn="l">
              <a:lnSpc>
                <a:spcPts val="3499"/>
              </a:lnSpc>
            </a:pPr>
            <a:endParaRPr lang="en-US" sz="3200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8389298" y="-316213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3573" y="3124415"/>
            <a:ext cx="6278061" cy="4794156"/>
          </a:xfrm>
          <a:custGeom>
            <a:avLst/>
            <a:gdLst/>
            <a:ahLst/>
            <a:cxnLst/>
            <a:rect l="l" t="t" r="r" b="b"/>
            <a:pathLst>
              <a:path w="6278061" h="4794156">
                <a:moveTo>
                  <a:pt x="0" y="0"/>
                </a:moveTo>
                <a:lnTo>
                  <a:pt x="6278061" y="0"/>
                </a:lnTo>
                <a:lnTo>
                  <a:pt x="6278061" y="4794156"/>
                </a:lnTo>
                <a:lnTo>
                  <a:pt x="0" y="4794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762000" y="752569"/>
            <a:ext cx="11353800" cy="108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Project Structure (Automation)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135934" y="2575121"/>
            <a:ext cx="7866066" cy="414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000" dirty="0" err="1"/>
              <a:t>src</a:t>
            </a:r>
            <a:r>
              <a:rPr lang="en-US" sz="4000" dirty="0"/>
              <a:t>/main/java: Page Objects (</a:t>
            </a:r>
            <a:r>
              <a:rPr lang="en-US" sz="4000" dirty="0" err="1"/>
              <a:t>LoginPage</a:t>
            </a:r>
            <a:r>
              <a:rPr lang="en-US" sz="4000" dirty="0"/>
              <a:t>, </a:t>
            </a:r>
            <a:r>
              <a:rPr lang="en-US" sz="4000" dirty="0" err="1"/>
              <a:t>HomePage</a:t>
            </a:r>
            <a:r>
              <a:rPr lang="en-US" sz="4000" dirty="0"/>
              <a:t>...)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err="1"/>
              <a:t>src</a:t>
            </a:r>
            <a:r>
              <a:rPr lang="en-US" sz="4000" dirty="0"/>
              <a:t>/test/java: Test classes (</a:t>
            </a:r>
            <a:r>
              <a:rPr lang="en-US" sz="4000" dirty="0" err="1"/>
              <a:t>LoginTest</a:t>
            </a:r>
            <a:r>
              <a:rPr lang="en-US" sz="4000" dirty="0"/>
              <a:t>, </a:t>
            </a:r>
            <a:r>
              <a:rPr lang="en-US" sz="4000" dirty="0" err="1"/>
              <a:t>FileUploadTest</a:t>
            </a:r>
            <a:r>
              <a:rPr lang="en-US" sz="4000" dirty="0"/>
              <a:t>...)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pom.xml: Manages dependencies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/>
              <a:t>Output: </a:t>
            </a:r>
            <a:r>
              <a:rPr lang="en-US" sz="4000" dirty="0" err="1"/>
              <a:t>TestNG</a:t>
            </a:r>
            <a:r>
              <a:rPr lang="en-US" sz="4000" dirty="0"/>
              <a:t> Reports, Logs</a:t>
            </a:r>
          </a:p>
          <a:p>
            <a:pPr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11087100" cy="1089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Sample Test Flow (Automation)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44142" y="2527987"/>
            <a:ext cx="6221268" cy="635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Open Browser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Navigate to Login Page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Enter credentials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Click Login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Assert success message or redirection</a:t>
            </a:r>
          </a:p>
          <a:p>
            <a:pPr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834535" y="3219969"/>
            <a:ext cx="5072198" cy="6038331"/>
          </a:xfrm>
          <a:custGeom>
            <a:avLst/>
            <a:gdLst/>
            <a:ahLst/>
            <a:cxnLst/>
            <a:rect l="l" t="t" r="r" b="b"/>
            <a:pathLst>
              <a:path w="5072198" h="6038331">
                <a:moveTo>
                  <a:pt x="0" y="0"/>
                </a:moveTo>
                <a:lnTo>
                  <a:pt x="5072198" y="0"/>
                </a:lnTo>
                <a:lnTo>
                  <a:pt x="5072198" y="6038331"/>
                </a:lnTo>
                <a:lnTo>
                  <a:pt x="0" y="6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1028700" y="771525"/>
            <a:ext cx="95631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en-US" sz="6600" b="1" dirty="0"/>
              <a:t>Results &amp; Observations</a:t>
            </a:r>
            <a:endParaRPr lang="en-US" sz="6520" b="1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2787650"/>
            <a:ext cx="7790393" cy="471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/>
              <a:t>Manual Testing: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Total Test Cases: 30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Bugs Reported: 5</a:t>
            </a:r>
          </a:p>
          <a:p>
            <a:r>
              <a:rPr lang="en-US" sz="4000" b="1" dirty="0"/>
              <a:t>Automation: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20+ test cases automated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Pass Rate: 95%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Reusable &amp; Scalable test scripts</a:t>
            </a:r>
          </a:p>
          <a:p>
            <a:pPr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353</Words>
  <Application>Microsoft Office PowerPoint</Application>
  <PresentationFormat>Custom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Accordion Black</vt:lpstr>
      <vt:lpstr>Calibri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Monocrome Business Company Presentation</dc:title>
  <dc:creator>ahmed wael</dc:creator>
  <cp:lastModifiedBy>CS</cp:lastModifiedBy>
  <cp:revision>13</cp:revision>
  <dcterms:created xsi:type="dcterms:W3CDTF">2006-08-16T00:00:00Z</dcterms:created>
  <dcterms:modified xsi:type="dcterms:W3CDTF">2025-05-11T01:37:10Z</dcterms:modified>
  <dc:identifier>DAGl3GbxdhQ</dc:identifier>
</cp:coreProperties>
</file>